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70" r:id="rId14"/>
    <p:sldId id="272" r:id="rId15"/>
    <p:sldId id="271" r:id="rId16"/>
    <p:sldId id="267" r:id="rId17"/>
    <p:sldId id="268" r:id="rId18"/>
    <p:sldId id="269" r:id="rId19"/>
    <p:sldId id="273" r:id="rId20"/>
    <p:sldId id="274" r:id="rId21"/>
    <p:sldId id="275" r:id="rId22"/>
    <p:sldId id="278" r:id="rId23"/>
    <p:sldId id="276" r:id="rId24"/>
    <p:sldId id="279" r:id="rId25"/>
    <p:sldId id="280" r:id="rId26"/>
    <p:sldId id="281" r:id="rId27"/>
    <p:sldId id="283" r:id="rId28"/>
    <p:sldId id="284" r:id="rId29"/>
    <p:sldId id="28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3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35BD-141A-45E2-965D-C5326588F188}" type="datetimeFigureOut">
              <a:rPr lang="en-US" smtClean="0"/>
              <a:pPr/>
              <a:t>6/20/2016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Pod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idea for the future of logistics...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By way of a base frame, three Pods can be combined to form a full length intermodal loading unit </a:t>
            </a:r>
            <a:r>
              <a:rPr lang="en-GB" sz="2000" dirty="0" smtClean="0">
                <a:solidFill>
                  <a:prstClr val="black"/>
                </a:solidFill>
              </a:rPr>
              <a:t>with specifications as follows:</a:t>
            </a:r>
          </a:p>
          <a:p>
            <a:pPr lvl="1">
              <a:buNone/>
            </a:pPr>
            <a:endParaRPr lang="en-GB" sz="1600" dirty="0" smtClean="0">
              <a:solidFill>
                <a:prstClr val="black"/>
              </a:solidFill>
            </a:endParaRP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Capacity	:	30 x Pallets (EUR)	/	24 x Pallets (ISO)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Weight	:	5,000 kg (Empty)	/	34,000 kg (Gross)</a:t>
            </a:r>
          </a:p>
          <a:p>
            <a:pPr lvl="1">
              <a:buNone/>
            </a:pPr>
            <a:endParaRPr lang="en-GB" sz="1600" dirty="0" smtClean="0">
              <a:solidFill>
                <a:prstClr val="black"/>
              </a:solidFill>
            </a:endParaRP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Length	:	13,600 mm (Overall)	/	13,380 mm (Internal)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Height	:	2,780 mm (Overall) 	/	2,440 mm (Internal)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Width	:	2,500 mm (Overall) 	/	2,440 mm (Internal)</a:t>
            </a:r>
          </a:p>
          <a:p>
            <a:pPr lvl="1">
              <a:buNone/>
            </a:pPr>
            <a:endParaRPr lang="en-GB" sz="1600" dirty="0" smtClean="0">
              <a:solidFill>
                <a:prstClr val="black"/>
              </a:solidFill>
            </a:endParaRP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Stacking	:	5 x 34,000 kg @ 40’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2" y="971550"/>
            <a:ext cx="7315197" cy="4114799"/>
          </a:xfrm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1657350"/>
            <a:ext cx="2743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The base frame fits on typical 45’ semi-trailers or 45’ railcars and loads three (3) Pods...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2" y="971550"/>
            <a:ext cx="7315197" cy="4114798"/>
          </a:xfrm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371600" y="895350"/>
            <a:ext cx="64008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Three (3) Pods loaded on a base frame effectively become a 45’ intermodal container, which can be transported via road, rail, and sea...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371600" y="895350"/>
            <a:ext cx="6400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Three (3) Pods on a base frame are stacked like 45’ intermodal containers:</a:t>
            </a:r>
            <a:endParaRPr lang="en-GB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0373" y="1487998"/>
            <a:ext cx="5483253" cy="36555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0686" y="1488414"/>
            <a:ext cx="5482629" cy="36550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1371600" y="895350"/>
            <a:ext cx="6400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Three (3) Pods on a base frame are top-lifted like 45’ intermodal containers: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6758"/>
          <a:stretch>
            <a:fillRect/>
          </a:stretch>
        </p:blipFill>
        <p:spPr bwMode="auto">
          <a:xfrm>
            <a:off x="1828800" y="1489670"/>
            <a:ext cx="5486400" cy="36538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1371600" y="895350"/>
            <a:ext cx="6400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Top-lifting and stacking capability permit transport via 45’ container ships: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2" y="971550"/>
            <a:ext cx="7315197" cy="4114798"/>
          </a:xfr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1371600" y="895350"/>
            <a:ext cx="64008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Three (3) Pods can be unloaded from a base frame and loaded with freight simultaneously, without a truck and driver present...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2" y="971550"/>
            <a:ext cx="7315197" cy="4114798"/>
          </a:xfr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365760" y="2114548"/>
            <a:ext cx="28346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Three (3) Pods can be combined internally to provide FTL freight transport as well as LTL...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System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The Pod allows for a high degree of flexibility, which when used effectively, </a:t>
            </a:r>
            <a:r>
              <a:rPr lang="en-GB" sz="2000" dirty="0" smtClean="0"/>
              <a:t>enhances the advantages of less than truckload (LTL) freight transport.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As with typical LTL freight transport operations, a pallet becomes the least common multiple for consolidating freight.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Each Pod is designed to load ten (10) EUR pallets or eight (8) ISO pallets, in two columns of five rows (EUR) or four rows (ISO) respectively.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In contrast, 33 EUR pallets or 26 ISO pallets are needed to fill semi-trailers.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System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 single Pod is designed to be transported with light-duty or medium-duty rigid trucks (12-18,000 kg GVW).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Three Pods on a base frame are designed to be transported by heavy-duty articulated trucks (40-44,000 kg GCW).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Final deliveries and short-distance movements are made with rigid trucks, while medium-distance movements are made with articulated trucks.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Long-distance movements are made by articulated trucks, trains, or 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Pod is an innovative concept that shall revolutionize modern logistics.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In essence, the Pod is a short (4.5m/15’) container/swap body hybrid that can be combined to form a full length intermodal loading unit (13.6m/45’).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Due to a high degree of flexibility, the Pod enhances the advantages of less than truckload (LTL) freight transport by simplifying load consolidation and reducing transhipment activities.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Lastly, the Pod can spawn a new generation of logistics service providers...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System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3" y="971550"/>
            <a:ext cx="7315195" cy="4114798"/>
          </a:xfr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1371600" y="895348"/>
            <a:ext cx="6400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Light-duty or medium-duty rigid trucks (12-18t GVW) transport single Pods.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System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3" y="971550"/>
            <a:ext cx="7315195" cy="4114797"/>
          </a:xfr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1371600" y="1276350"/>
            <a:ext cx="6400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Heavy-duty articulated trucks (40-44t GCW) transport three Pods at a time.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System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2" y="971550"/>
            <a:ext cx="7315197" cy="4114798"/>
          </a:xfr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1371600" y="1276350"/>
            <a:ext cx="6400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Trains and ships could transport numerous Pod combinations (3x) at a time.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Operation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In and of itself, the Pod offers immense potential to improve the efficiency and capacity of LTL freight transport.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However, even greater potential can be realized if the Pod is part of a large single logistics network (LSLN).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In such a scenario, the movement of each Pod and Pod combination (3x) is coordinated through a central intelligence (e.g. </a:t>
            </a:r>
            <a:r>
              <a:rPr lang="en-GB" sz="2000" b="1" i="1" dirty="0" smtClean="0">
                <a:solidFill>
                  <a:prstClr val="black"/>
                </a:solidFill>
              </a:rPr>
              <a:t>UberPOD</a:t>
            </a:r>
            <a:r>
              <a:rPr lang="en-GB" sz="2000" dirty="0" smtClean="0">
                <a:solidFill>
                  <a:prstClr val="black"/>
                </a:solidFill>
              </a:rPr>
              <a:t>).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This new organization effectively becomes a key logistics service provider...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Operation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809141"/>
            <a:ext cx="7315199" cy="1525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Operation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In essence, UberPOD is a means to connect shippers and carriers via Pods.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UberPOD has the capacity to coordinate the vast majority of palletized dry freight movements, as well as parcel and break-bulk freight.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Corporate and SME shippers register with UberPOD then book pallet slots within Pods, full Pods, or Pod combinations (i.e. FTL) as required.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Logistics companies register as carriers with UberPOD then purchase Pods, which are booked by shippers and even other carriers.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Operation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By connecting shippers and carriers through a LSLN, UberPOD can increase the efficiency and capacity of the logistics industry as a whole.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Empty or partially-laden return trips are minimised, as freight movements are easily coordinated </a:t>
            </a:r>
            <a:r>
              <a:rPr lang="en-GB" sz="2000" dirty="0" smtClean="0">
                <a:solidFill>
                  <a:prstClr val="black"/>
                </a:solidFill>
              </a:rPr>
              <a:t>across different </a:t>
            </a:r>
            <a:r>
              <a:rPr lang="en-GB" sz="2000" dirty="0" smtClean="0">
                <a:solidFill>
                  <a:prstClr val="black"/>
                </a:solidFill>
              </a:rPr>
              <a:t>shippers and carriers.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Increasing freight demands are managed by increasing the total number of Pods in use, not necessarily increasing vehicles or warehouses.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Existing assets and journeys are optimized, allowing a sustainable future...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Advantages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The Pod allows final deliveries and short-distance movements with smaller electric trucks, which reduces congestion and pollution in cities.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For shippers, the Pod provides lower shipping and operating costs, as well as a simple and reliable freight transport solution.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For logistics companies, the Pod improves </a:t>
            </a:r>
            <a:r>
              <a:rPr lang="en-GB" sz="2000" dirty="0" smtClean="0">
                <a:solidFill>
                  <a:prstClr val="black"/>
                </a:solidFill>
              </a:rPr>
              <a:t>fleet </a:t>
            </a:r>
            <a:r>
              <a:rPr lang="en-GB" sz="2000" dirty="0" smtClean="0">
                <a:solidFill>
                  <a:prstClr val="black"/>
                </a:solidFill>
              </a:rPr>
              <a:t>flexibility, truck and driver utilization, load consolidation, and fewer transhipment activities.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With the Pod, consumers can experience lower costs of goods over time...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Disadvantages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Initially, the Pod requires considerable investments to be made by logistics companies in Pods, base frames, and electric trucks (12-18t GVW).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Three Pods in combination are heavier (+1,000 kg) and have a lower pallet capacity (-3 EUR / -2 ISO) than a typical 45’ intermodal container.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More effort is required to load and unload three Pods in combination than a typical 45’ intermodal container.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The internal height of a Pod is shorter (-110 mm) than typical swap bodies.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P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1371600" y="4324348"/>
            <a:ext cx="64008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/>
              <a:t>Many thanks for your attention!</a:t>
            </a:r>
            <a:endParaRPr lang="en-GB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971550"/>
            <a:ext cx="731519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At present, semi-trailers are the largest, most common, and most efficient loading units for freight transport.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Nevertheless, semi-trailers require a substantial amount of freight to make them economically viable (i.e. full truckloads).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Where full truckloads (FTL) are impossible, less than truckload (LTL) freight transport is a cost-effective alternative.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However, modern LTL freight transport is a complex and costly operation...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Problem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Since typical semi-trailers are used in LTL freight transport, transhipment is required at the beginning and end of each movement.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This transhipment not only increases operational costs and delivery times, it also exposes freight to unnecessary risks (e.g. damage and loss).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Furthermore, load consolidation is complex, as large infrastructure, skilled workforces, and sophisticated systems are required.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Lastly, industry coordination is lacking, so empty return trips are common.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Solution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By reducing the size of the loading unit, load consolidation is simplified as the amount of freight required for economic viability is reduced.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In addition, by consolidating freight in smaller loading units, transhipment is also reduced as only the Pods are transferred in most cases.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With the inclusion of free-standing capability, the Pod improves utilization of trucks and drivers, so fewer are eventually required.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As an intermodal loading unit, the Pod can lower costs over long distances.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The Pod (0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971550"/>
            <a:ext cx="7315199" cy="411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371600" y="895350"/>
            <a:ext cx="6400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The Pod is built with DOMEX steel and DSM panels, like the </a:t>
            </a:r>
            <a:r>
              <a:rPr lang="en-GB" sz="1600" b="1" i="1" dirty="0" smtClean="0"/>
              <a:t>HighQ</a:t>
            </a:r>
            <a:r>
              <a:rPr lang="en-GB" sz="1600" i="1" dirty="0" smtClean="0"/>
              <a:t> concept:</a:t>
            </a:r>
            <a:endParaRPr lang="en-GB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4998" y="1487998"/>
            <a:ext cx="4874002" cy="36555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Pod - Overview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Pod is built with the following dimensions and technical specifications:</a:t>
            </a:r>
          </a:p>
          <a:p>
            <a:pPr lvl="1">
              <a:buNone/>
            </a:pPr>
            <a:endParaRPr lang="en-GB" sz="1600" dirty="0" smtClean="0"/>
          </a:p>
          <a:p>
            <a:pPr lvl="1"/>
            <a:r>
              <a:rPr lang="en-GB" sz="1600" dirty="0" smtClean="0"/>
              <a:t>Capacity	:	10 x Pallets (EUR)	/	8 x Pallets (ISO)</a:t>
            </a:r>
          </a:p>
          <a:p>
            <a:pPr lvl="1"/>
            <a:r>
              <a:rPr lang="en-GB" sz="1600" dirty="0" smtClean="0"/>
              <a:t>Weight	:	1,250 kg (Empty)	/	11,000 kg (Gross)</a:t>
            </a:r>
          </a:p>
          <a:p>
            <a:pPr lvl="1">
              <a:buNone/>
            </a:pPr>
            <a:endParaRPr lang="en-GB" sz="1600" dirty="0" smtClean="0"/>
          </a:p>
          <a:p>
            <a:pPr lvl="1"/>
            <a:r>
              <a:rPr lang="en-GB" sz="1600" dirty="0" smtClean="0"/>
              <a:t>Length	:	4,500 mm (Overall)	/	4,280 mm (Internal)</a:t>
            </a:r>
          </a:p>
          <a:p>
            <a:pPr lvl="1"/>
            <a:r>
              <a:rPr lang="en-GB" sz="1600" dirty="0" smtClean="0"/>
              <a:t>Height	:	2,780 mm (Overall) 	/	2,440 mm (Internal)</a:t>
            </a:r>
          </a:p>
          <a:p>
            <a:pPr lvl="1"/>
            <a:r>
              <a:rPr lang="en-GB" sz="1600" dirty="0" smtClean="0"/>
              <a:t>Width	:	2,500 mm (Overall) 	/	2,440 mm (Internal)</a:t>
            </a:r>
          </a:p>
          <a:p>
            <a:pPr lvl="1">
              <a:buNone/>
            </a:pPr>
            <a:endParaRPr lang="en-GB" sz="1600" dirty="0" smtClean="0"/>
          </a:p>
          <a:p>
            <a:pPr lvl="1"/>
            <a:r>
              <a:rPr lang="en-GB" sz="1600" dirty="0" smtClean="0"/>
              <a:t>Coupling Heights	:	1,220 mm (Rigid)	/	1,100 mm (Artic)</a:t>
            </a:r>
          </a:p>
          <a:p>
            <a:pPr lvl="1"/>
            <a:r>
              <a:rPr lang="en-GB" sz="1600" dirty="0" smtClean="0"/>
              <a:t>Ground Heights	:	1,390 mm (Floor)	/	4,000 mm (Roof)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1270</Words>
  <Application>Microsoft Office PowerPoint</Application>
  <PresentationFormat>On-screen Show (16:9)</PresentationFormat>
  <Paragraphs>139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Pod</vt:lpstr>
      <vt:lpstr>Introduction</vt:lpstr>
      <vt:lpstr>Introduction</vt:lpstr>
      <vt:lpstr>Background</vt:lpstr>
      <vt:lpstr>The Problem</vt:lpstr>
      <vt:lpstr>The Solution</vt:lpstr>
      <vt:lpstr>The Pod</vt:lpstr>
      <vt:lpstr>The Pod - Overview</vt:lpstr>
      <vt:lpstr>The Pod - Overview</vt:lpstr>
      <vt:lpstr>The Pod - Overview</vt:lpstr>
      <vt:lpstr>The Pod - Overview</vt:lpstr>
      <vt:lpstr>The Pod - Overview</vt:lpstr>
      <vt:lpstr>The Pod - Overview</vt:lpstr>
      <vt:lpstr>The Pod - Overview</vt:lpstr>
      <vt:lpstr>The Pod - Overview</vt:lpstr>
      <vt:lpstr>The Pod - Overview</vt:lpstr>
      <vt:lpstr>The Pod - Overview</vt:lpstr>
      <vt:lpstr>The Pod - System</vt:lpstr>
      <vt:lpstr>The Pod - System</vt:lpstr>
      <vt:lpstr>The Pod - System</vt:lpstr>
      <vt:lpstr>The Pod - System</vt:lpstr>
      <vt:lpstr>The Pod - System</vt:lpstr>
      <vt:lpstr>The Pod - Operation</vt:lpstr>
      <vt:lpstr>The Pod - Operation</vt:lpstr>
      <vt:lpstr>The Pod - Operation</vt:lpstr>
      <vt:lpstr>The Pod - Operation</vt:lpstr>
      <vt:lpstr>The Pod - Advantages</vt:lpstr>
      <vt:lpstr>The Pod - Disadvantages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Pod</dc:title>
  <dc:creator>A.K. Muthui</dc:creator>
  <cp:lastModifiedBy>Marafique Arcade</cp:lastModifiedBy>
  <cp:revision>227</cp:revision>
  <dcterms:created xsi:type="dcterms:W3CDTF">2016-06-17T09:43:39Z</dcterms:created>
  <dcterms:modified xsi:type="dcterms:W3CDTF">2016-06-20T13:23:04Z</dcterms:modified>
</cp:coreProperties>
</file>