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6" r:id="rId9"/>
    <p:sldId id="267" r:id="rId10"/>
    <p:sldId id="263" r:id="rId11"/>
    <p:sldId id="264" r:id="rId12"/>
    <p:sldId id="265" r:id="rId13"/>
    <p:sldId id="268" r:id="rId14"/>
    <p:sldId id="269" r:id="rId15"/>
    <p:sldId id="270" r:id="rId16"/>
    <p:sldId id="271" r:id="rId17"/>
    <p:sldId id="273" r:id="rId18"/>
    <p:sldId id="274" r:id="rId19"/>
    <p:sldId id="275" r:id="rId20"/>
    <p:sldId id="272"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68" autoAdjust="0"/>
    <p:restoredTop sz="94660"/>
  </p:normalViewPr>
  <p:slideViewPr>
    <p:cSldViewPr>
      <p:cViewPr varScale="1">
        <p:scale>
          <a:sx n="92" d="100"/>
          <a:sy n="92" d="100"/>
        </p:scale>
        <p:origin x="-1350"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3232EEF4-A668-4305-A674-0801784C645F}" type="datetimeFigureOut">
              <a:rPr lang="en-US" smtClean="0"/>
              <a:pPr/>
              <a:t>5/23/2017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6E48EDF-BDF2-448F-8C23-DD792E1679D7}" type="slidenum">
              <a:rPr lang="en-GB" smtClean="0"/>
              <a:pPr/>
              <a:t>‹#›</a:t>
            </a:fld>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232EEF4-A668-4305-A674-0801784C645F}" type="datetimeFigureOut">
              <a:rPr lang="en-US" smtClean="0"/>
              <a:pPr/>
              <a:t>5/23/2017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6E48EDF-BDF2-448F-8C23-DD792E1679D7}" type="slidenum">
              <a:rPr lang="en-GB" smtClean="0"/>
              <a:pPr/>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232EEF4-A668-4305-A674-0801784C645F}" type="datetimeFigureOut">
              <a:rPr lang="en-US" smtClean="0"/>
              <a:pPr/>
              <a:t>5/23/2017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6E48EDF-BDF2-448F-8C23-DD792E1679D7}" type="slidenum">
              <a:rPr lang="en-GB" smtClean="0"/>
              <a:pPr/>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232EEF4-A668-4305-A674-0801784C645F}" type="datetimeFigureOut">
              <a:rPr lang="en-US" smtClean="0"/>
              <a:pPr/>
              <a:t>5/23/2017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6E48EDF-BDF2-448F-8C23-DD792E1679D7}" type="slidenum">
              <a:rPr lang="en-GB" smtClean="0"/>
              <a:pPr/>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32EEF4-A668-4305-A674-0801784C645F}" type="datetimeFigureOut">
              <a:rPr lang="en-US" smtClean="0"/>
              <a:pPr/>
              <a:t>5/23/2017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6E48EDF-BDF2-448F-8C23-DD792E1679D7}" type="slidenum">
              <a:rPr lang="en-GB" smtClean="0"/>
              <a:pPr/>
              <a:t>‹#›</a:t>
            </a:fld>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232EEF4-A668-4305-A674-0801784C645F}" type="datetimeFigureOut">
              <a:rPr lang="en-US" smtClean="0"/>
              <a:pPr/>
              <a:t>5/23/2017</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B6E48EDF-BDF2-448F-8C23-DD792E1679D7}" type="slidenum">
              <a:rPr lang="en-GB" smtClean="0"/>
              <a:pPr/>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232EEF4-A668-4305-A674-0801784C645F}" type="datetimeFigureOut">
              <a:rPr lang="en-US" smtClean="0"/>
              <a:pPr/>
              <a:t>5/23/2017</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B6E48EDF-BDF2-448F-8C23-DD792E1679D7}" type="slidenum">
              <a:rPr lang="en-GB" smtClean="0"/>
              <a:pPr/>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232EEF4-A668-4305-A674-0801784C645F}" type="datetimeFigureOut">
              <a:rPr lang="en-US" smtClean="0"/>
              <a:pPr/>
              <a:t>5/23/2017</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B6E48EDF-BDF2-448F-8C23-DD792E1679D7}" type="slidenum">
              <a:rPr lang="en-GB" smtClean="0"/>
              <a:pPr/>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32EEF4-A668-4305-A674-0801784C645F}" type="datetimeFigureOut">
              <a:rPr lang="en-US" smtClean="0"/>
              <a:pPr/>
              <a:t>5/23/2017</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B6E48EDF-BDF2-448F-8C23-DD792E1679D7}" type="slidenum">
              <a:rPr lang="en-GB" smtClean="0"/>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32EEF4-A668-4305-A674-0801784C645F}" type="datetimeFigureOut">
              <a:rPr lang="en-US" smtClean="0"/>
              <a:pPr/>
              <a:t>5/23/2017</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B6E48EDF-BDF2-448F-8C23-DD792E1679D7}" type="slidenum">
              <a:rPr lang="en-GB" smtClean="0"/>
              <a:pPr/>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32EEF4-A668-4305-A674-0801784C645F}" type="datetimeFigureOut">
              <a:rPr lang="en-US" smtClean="0"/>
              <a:pPr/>
              <a:t>5/23/2017</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B6E48EDF-BDF2-448F-8C23-DD792E1679D7}" type="slidenum">
              <a:rPr lang="en-GB" smtClean="0"/>
              <a:pPr/>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32EEF4-A668-4305-A674-0801784C645F}" type="datetimeFigureOut">
              <a:rPr lang="en-US" smtClean="0"/>
              <a:pPr/>
              <a:t>5/23/2017</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E48EDF-BDF2-448F-8C23-DD792E1679D7}" type="slidenum">
              <a:rPr lang="en-GB" smtClean="0"/>
              <a:pPr/>
              <a:t>‹#›</a:t>
            </a:fld>
            <a:endParaRPr lang="en-GB"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The </a:t>
            </a:r>
            <a:r>
              <a:rPr lang="en-GB" b="1" dirty="0" smtClean="0"/>
              <a:t>FCC</a:t>
            </a:r>
            <a:endParaRPr lang="en-GB" b="1" dirty="0"/>
          </a:p>
        </p:txBody>
      </p:sp>
      <p:sp>
        <p:nvSpPr>
          <p:cNvPr id="3" name="Subtitle 2"/>
          <p:cNvSpPr>
            <a:spLocks noGrp="1"/>
          </p:cNvSpPr>
          <p:nvPr>
            <p:ph type="subTitle" idx="1"/>
          </p:nvPr>
        </p:nvSpPr>
        <p:spPr/>
        <p:txBody>
          <a:bodyPr>
            <a:normAutofit/>
          </a:bodyPr>
          <a:lstStyle/>
          <a:p>
            <a:r>
              <a:rPr lang="en-GB" sz="3000" dirty="0" smtClean="0"/>
              <a:t>A frameless container chassis for East Africa and other developing markets...</a:t>
            </a:r>
            <a:endParaRPr lang="en-GB" sz="3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1">
                    <a:lumMod val="50000"/>
                    <a:lumOff val="50000"/>
                  </a:schemeClr>
                </a:solidFill>
              </a:rPr>
              <a:t>Components</a:t>
            </a:r>
            <a:endParaRPr lang="en-GB" dirty="0">
              <a:solidFill>
                <a:schemeClr val="tx1">
                  <a:lumMod val="50000"/>
                  <a:lumOff val="50000"/>
                </a:schemeClr>
              </a:solidFill>
            </a:endParaRPr>
          </a:p>
        </p:txBody>
      </p:sp>
      <p:sp>
        <p:nvSpPr>
          <p:cNvPr id="3" name="Content Placeholder 2"/>
          <p:cNvSpPr>
            <a:spLocks noGrp="1"/>
          </p:cNvSpPr>
          <p:nvPr>
            <p:ph idx="1"/>
          </p:nvPr>
        </p:nvSpPr>
        <p:spPr/>
        <p:txBody>
          <a:bodyPr>
            <a:noAutofit/>
          </a:bodyPr>
          <a:lstStyle/>
          <a:p>
            <a:r>
              <a:rPr lang="en-GB" sz="2000" dirty="0" smtClean="0"/>
              <a:t>The FCC consists of four primary modules:</a:t>
            </a:r>
          </a:p>
          <a:p>
            <a:pPr>
              <a:buNone/>
            </a:pPr>
            <a:endParaRPr lang="en-GB" sz="2000" dirty="0" smtClean="0"/>
          </a:p>
          <a:p>
            <a:pPr lvl="1">
              <a:buFont typeface="Courier New" pitchFamily="49" charset="0"/>
              <a:buChar char="o"/>
            </a:pPr>
            <a:r>
              <a:rPr lang="en-GB" sz="2000" u="sng" dirty="0" smtClean="0"/>
              <a:t>Fifth-Wheel Platform</a:t>
            </a:r>
            <a:r>
              <a:rPr lang="en-GB" sz="2000" dirty="0" smtClean="0"/>
              <a:t>: it supports the front end of an ISO container via its corner fittings and couples to the fifth-wheel on the tractor.</a:t>
            </a:r>
          </a:p>
          <a:p>
            <a:pPr lvl="1">
              <a:buNone/>
            </a:pPr>
            <a:endParaRPr lang="en-GB" sz="2000" dirty="0" smtClean="0"/>
          </a:p>
          <a:p>
            <a:pPr lvl="1">
              <a:buFont typeface="Courier New" pitchFamily="49" charset="0"/>
              <a:buChar char="o"/>
            </a:pPr>
            <a:r>
              <a:rPr lang="en-GB" sz="2000" u="sng" dirty="0" smtClean="0"/>
              <a:t>Turntable Platform</a:t>
            </a:r>
            <a:r>
              <a:rPr lang="en-GB" sz="2000" dirty="0" smtClean="0"/>
              <a:t>: it supports the rear end of an ISO container via its corner fittings and is fixed to the turntable on the ‘Trailing Bogie’.</a:t>
            </a:r>
          </a:p>
          <a:p>
            <a:pPr lvl="1">
              <a:buNone/>
            </a:pPr>
            <a:endParaRPr lang="en-GB" sz="2000" dirty="0" smtClean="0"/>
          </a:p>
          <a:p>
            <a:pPr lvl="1">
              <a:buFont typeface="Courier New" pitchFamily="49" charset="0"/>
              <a:buChar char="o"/>
            </a:pPr>
            <a:r>
              <a:rPr lang="en-GB" sz="2000" u="sng" dirty="0" smtClean="0"/>
              <a:t>Trailing Bogie</a:t>
            </a:r>
            <a:r>
              <a:rPr lang="en-GB" sz="2000" dirty="0" smtClean="0"/>
              <a:t>: it supports the ‘Turntable Platform’ and features three axles that are connected to the tractor via the ‘Drawbar Link’.</a:t>
            </a:r>
          </a:p>
          <a:p>
            <a:pPr lvl="1">
              <a:buNone/>
            </a:pPr>
            <a:endParaRPr lang="en-GB" sz="2000" dirty="0" smtClean="0"/>
          </a:p>
          <a:p>
            <a:pPr lvl="1">
              <a:buFont typeface="Courier New" pitchFamily="49" charset="0"/>
              <a:buChar char="o"/>
            </a:pPr>
            <a:r>
              <a:rPr lang="en-GB" sz="2000" u="sng" dirty="0" smtClean="0"/>
              <a:t>Drawbar Link</a:t>
            </a:r>
            <a:r>
              <a:rPr lang="en-GB" sz="2000" dirty="0" smtClean="0"/>
              <a:t>: it connects the ‘Trailing Bogie’ to the tractor via the tow coupling on the tractor.</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1">
                    <a:lumMod val="50000"/>
                    <a:lumOff val="50000"/>
                  </a:schemeClr>
                </a:solidFill>
              </a:rPr>
              <a:t>Components</a:t>
            </a:r>
            <a:endParaRPr lang="en-GB" dirty="0">
              <a:solidFill>
                <a:schemeClr val="tx1">
                  <a:lumMod val="50000"/>
                  <a:lumOff val="50000"/>
                </a:schemeClr>
              </a:solidFill>
            </a:endParaRPr>
          </a:p>
        </p:txBody>
      </p:sp>
      <p:pic>
        <p:nvPicPr>
          <p:cNvPr id="4" name="Content Placeholder 3" descr="40' ISO Container.jpg"/>
          <p:cNvPicPr>
            <a:picLocks noGrp="1" noChangeAspect="1"/>
          </p:cNvPicPr>
          <p:nvPr>
            <p:ph idx="1"/>
          </p:nvPr>
        </p:nvPicPr>
        <p:blipFill>
          <a:blip r:embed="rId2"/>
          <a:srcRect t="-15263" b="-13737"/>
          <a:stretch>
            <a:fillRect/>
          </a:stretch>
        </p:blipFill>
        <p:spPr>
          <a:xfrm>
            <a:off x="1143014" y="1603570"/>
            <a:ext cx="6857972" cy="4568630"/>
          </a:xfrm>
          <a:ln w="3175">
            <a:noFill/>
          </a:ln>
        </p:spPr>
      </p:pic>
      <p:sp>
        <p:nvSpPr>
          <p:cNvPr id="14" name="TextBox 13"/>
          <p:cNvSpPr txBox="1"/>
          <p:nvPr/>
        </p:nvSpPr>
        <p:spPr>
          <a:xfrm>
            <a:off x="2514600" y="5561806"/>
            <a:ext cx="2286000" cy="369332"/>
          </a:xfrm>
          <a:prstGeom prst="rect">
            <a:avLst/>
          </a:prstGeom>
          <a:noFill/>
        </p:spPr>
        <p:txBody>
          <a:bodyPr wrap="square" rtlCol="0">
            <a:spAutoFit/>
          </a:bodyPr>
          <a:lstStyle/>
          <a:p>
            <a:pPr algn="ctr"/>
            <a:r>
              <a:rPr lang="en-GB" dirty="0" smtClean="0"/>
              <a:t>Drawbar Link</a:t>
            </a:r>
            <a:endParaRPr lang="en-GB" dirty="0"/>
          </a:p>
        </p:txBody>
      </p:sp>
      <p:cxnSp>
        <p:nvCxnSpPr>
          <p:cNvPr id="15" name="Straight Arrow Connector 14"/>
          <p:cNvCxnSpPr>
            <a:stCxn id="14" idx="0"/>
          </p:cNvCxnSpPr>
          <p:nvPr/>
        </p:nvCxnSpPr>
        <p:spPr>
          <a:xfrm rot="5400000" flipH="1" flipV="1">
            <a:off x="2820194" y="4723606"/>
            <a:ext cx="1675606" cy="794"/>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486400" y="1980406"/>
            <a:ext cx="2286000" cy="369332"/>
          </a:xfrm>
          <a:prstGeom prst="rect">
            <a:avLst/>
          </a:prstGeom>
          <a:noFill/>
        </p:spPr>
        <p:txBody>
          <a:bodyPr wrap="square" rtlCol="0">
            <a:spAutoFit/>
          </a:bodyPr>
          <a:lstStyle/>
          <a:p>
            <a:pPr algn="ctr"/>
            <a:r>
              <a:rPr lang="en-GB" dirty="0" smtClean="0"/>
              <a:t>Turntable Platform</a:t>
            </a:r>
            <a:endParaRPr lang="en-GB" dirty="0"/>
          </a:p>
        </p:txBody>
      </p:sp>
      <p:cxnSp>
        <p:nvCxnSpPr>
          <p:cNvPr id="23" name="Straight Arrow Connector 22"/>
          <p:cNvCxnSpPr/>
          <p:nvPr/>
        </p:nvCxnSpPr>
        <p:spPr>
          <a:xfrm rot="5400000">
            <a:off x="6057900" y="3009106"/>
            <a:ext cx="1143000" cy="158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914400" y="1981200"/>
            <a:ext cx="2286000" cy="457200"/>
          </a:xfrm>
          <a:prstGeom prst="rect">
            <a:avLst/>
          </a:prstGeom>
          <a:noFill/>
        </p:spPr>
        <p:txBody>
          <a:bodyPr wrap="square" rtlCol="0">
            <a:spAutoFit/>
          </a:bodyPr>
          <a:lstStyle/>
          <a:p>
            <a:pPr algn="ctr"/>
            <a:r>
              <a:rPr lang="en-GB" dirty="0" smtClean="0"/>
              <a:t>Fifth-Wheel Platform</a:t>
            </a:r>
            <a:endParaRPr lang="en-GB" dirty="0"/>
          </a:p>
        </p:txBody>
      </p:sp>
      <p:cxnSp>
        <p:nvCxnSpPr>
          <p:cNvPr id="26" name="Straight Arrow Connector 25"/>
          <p:cNvCxnSpPr/>
          <p:nvPr/>
        </p:nvCxnSpPr>
        <p:spPr>
          <a:xfrm rot="5400000">
            <a:off x="1485900" y="3009900"/>
            <a:ext cx="1143000" cy="158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5486400" y="5561806"/>
            <a:ext cx="2286000" cy="369332"/>
          </a:xfrm>
          <a:prstGeom prst="rect">
            <a:avLst/>
          </a:prstGeom>
          <a:noFill/>
        </p:spPr>
        <p:txBody>
          <a:bodyPr wrap="square" rtlCol="0">
            <a:spAutoFit/>
          </a:bodyPr>
          <a:lstStyle/>
          <a:p>
            <a:pPr algn="ctr"/>
            <a:r>
              <a:rPr lang="en-GB" dirty="0" smtClean="0"/>
              <a:t>Trailing Bogie</a:t>
            </a:r>
            <a:endParaRPr lang="en-GB" dirty="0"/>
          </a:p>
        </p:txBody>
      </p:sp>
      <p:cxnSp>
        <p:nvCxnSpPr>
          <p:cNvPr id="28" name="Straight Arrow Connector 27"/>
          <p:cNvCxnSpPr>
            <a:stCxn id="27" idx="0"/>
          </p:cNvCxnSpPr>
          <p:nvPr/>
        </p:nvCxnSpPr>
        <p:spPr>
          <a:xfrm rot="5400000" flipH="1" flipV="1">
            <a:off x="5943997" y="4876403"/>
            <a:ext cx="1370806" cy="158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1">
                    <a:lumMod val="50000"/>
                    <a:lumOff val="50000"/>
                  </a:schemeClr>
                </a:solidFill>
              </a:rPr>
              <a:t>Compatibility</a:t>
            </a:r>
            <a:endParaRPr lang="en-GB" dirty="0">
              <a:solidFill>
                <a:schemeClr val="tx1">
                  <a:lumMod val="50000"/>
                  <a:lumOff val="50000"/>
                </a:schemeClr>
              </a:solidFill>
            </a:endParaRPr>
          </a:p>
        </p:txBody>
      </p:sp>
      <p:sp>
        <p:nvSpPr>
          <p:cNvPr id="3" name="Content Placeholder 2"/>
          <p:cNvSpPr>
            <a:spLocks noGrp="1"/>
          </p:cNvSpPr>
          <p:nvPr>
            <p:ph idx="1"/>
          </p:nvPr>
        </p:nvSpPr>
        <p:spPr/>
        <p:txBody>
          <a:bodyPr>
            <a:noAutofit/>
          </a:bodyPr>
          <a:lstStyle/>
          <a:p>
            <a:r>
              <a:rPr lang="en-GB" sz="2000" dirty="0" smtClean="0"/>
              <a:t>The FCC is compatible with typical three-axle tractors with the following features and modifications:</a:t>
            </a:r>
          </a:p>
          <a:p>
            <a:pPr>
              <a:buNone/>
            </a:pPr>
            <a:endParaRPr lang="en-GB" sz="2000" dirty="0" smtClean="0"/>
          </a:p>
          <a:p>
            <a:pPr lvl="1">
              <a:buFont typeface="Courier New" pitchFamily="49" charset="0"/>
              <a:buChar char="o"/>
            </a:pPr>
            <a:r>
              <a:rPr lang="en-GB" sz="2000" u="sng" dirty="0" smtClean="0"/>
              <a:t>Tow Coupling</a:t>
            </a:r>
            <a:r>
              <a:rPr lang="en-GB" sz="2000" dirty="0" smtClean="0"/>
              <a:t>: fitted to the rearmost cross member.</a:t>
            </a:r>
          </a:p>
          <a:p>
            <a:pPr lvl="1">
              <a:buNone/>
            </a:pPr>
            <a:endParaRPr lang="en-GB" sz="2000" dirty="0" smtClean="0"/>
          </a:p>
          <a:p>
            <a:pPr lvl="1">
              <a:buFont typeface="Courier New" pitchFamily="49" charset="0"/>
              <a:buChar char="o"/>
            </a:pPr>
            <a:r>
              <a:rPr lang="en-GB" sz="2000" u="sng" dirty="0" smtClean="0"/>
              <a:t>Trailer Connections</a:t>
            </a:r>
            <a:r>
              <a:rPr lang="en-GB" sz="2000" dirty="0" smtClean="0"/>
              <a:t>: moved to the rearmost cross member.</a:t>
            </a:r>
          </a:p>
          <a:p>
            <a:pPr>
              <a:buNone/>
            </a:pPr>
            <a:endParaRPr lang="en-GB" sz="2000" dirty="0" smtClean="0"/>
          </a:p>
          <a:p>
            <a:r>
              <a:rPr lang="en-GB" sz="2000" dirty="0" smtClean="0"/>
              <a:t>The FCC is compatible with the following ISO containers and gross weights:</a:t>
            </a:r>
          </a:p>
          <a:p>
            <a:pPr>
              <a:buNone/>
            </a:pPr>
            <a:endParaRPr lang="en-GB" sz="2000" dirty="0" smtClean="0"/>
          </a:p>
          <a:p>
            <a:pPr lvl="1">
              <a:buFont typeface="Courier New" pitchFamily="49" charset="0"/>
              <a:buChar char="o"/>
            </a:pPr>
            <a:r>
              <a:rPr lang="en-GB" sz="2000" dirty="0" smtClean="0"/>
              <a:t>1 x 20’ @ 34,000kg</a:t>
            </a:r>
          </a:p>
          <a:p>
            <a:pPr lvl="1">
              <a:buFont typeface="Courier New" pitchFamily="49" charset="0"/>
              <a:buChar char="o"/>
            </a:pPr>
            <a:r>
              <a:rPr lang="en-GB" sz="2000" dirty="0" smtClean="0"/>
              <a:t>1 x 30’ @ 34,000kg</a:t>
            </a:r>
          </a:p>
          <a:p>
            <a:pPr lvl="1">
              <a:buFont typeface="Courier New" pitchFamily="49" charset="0"/>
              <a:buChar char="o"/>
            </a:pPr>
            <a:r>
              <a:rPr lang="en-GB" sz="2000" dirty="0" smtClean="0"/>
              <a:t>1 x 40’ @ 34,000kg</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1">
                    <a:lumMod val="50000"/>
                    <a:lumOff val="50000"/>
                  </a:schemeClr>
                </a:solidFill>
              </a:rPr>
              <a:t>Compatibility – Tractor</a:t>
            </a:r>
            <a:endParaRPr lang="en-GB" dirty="0">
              <a:solidFill>
                <a:schemeClr val="tx1">
                  <a:lumMod val="50000"/>
                  <a:lumOff val="50000"/>
                </a:schemeClr>
              </a:solidFill>
            </a:endParaRPr>
          </a:p>
        </p:txBody>
      </p:sp>
      <p:pic>
        <p:nvPicPr>
          <p:cNvPr id="4" name="Content Placeholder 3" descr="40' ISO Container.jpg"/>
          <p:cNvPicPr>
            <a:picLocks noGrp="1" noChangeAspect="1"/>
          </p:cNvPicPr>
          <p:nvPr>
            <p:ph idx="1"/>
          </p:nvPr>
        </p:nvPicPr>
        <p:blipFill>
          <a:blip r:embed="rId2" cstate="print"/>
          <a:srcRect t="11102"/>
          <a:stretch>
            <a:fillRect/>
          </a:stretch>
        </p:blipFill>
        <p:spPr>
          <a:xfrm>
            <a:off x="1143000" y="1600203"/>
            <a:ext cx="6858000" cy="4571997"/>
          </a:xfrm>
          <a:ln w="3175">
            <a:solidFill>
              <a:schemeClr val="tx1"/>
            </a:solidFill>
          </a:ln>
        </p:spPr>
      </p:pic>
      <p:sp>
        <p:nvSpPr>
          <p:cNvPr id="5" name="TextBox 4"/>
          <p:cNvSpPr txBox="1"/>
          <p:nvPr/>
        </p:nvSpPr>
        <p:spPr>
          <a:xfrm>
            <a:off x="5105400" y="2057400"/>
            <a:ext cx="2286000" cy="369332"/>
          </a:xfrm>
          <a:prstGeom prst="rect">
            <a:avLst/>
          </a:prstGeom>
          <a:noFill/>
        </p:spPr>
        <p:txBody>
          <a:bodyPr wrap="square" rtlCol="0">
            <a:spAutoFit/>
          </a:bodyPr>
          <a:lstStyle/>
          <a:p>
            <a:pPr algn="ctr"/>
            <a:r>
              <a:rPr lang="en-GB" dirty="0" smtClean="0">
                <a:solidFill>
                  <a:schemeClr val="bg1">
                    <a:lumMod val="95000"/>
                  </a:schemeClr>
                </a:solidFill>
              </a:rPr>
              <a:t>Tow Coupling</a:t>
            </a:r>
            <a:endParaRPr lang="en-GB" dirty="0">
              <a:solidFill>
                <a:schemeClr val="bg1">
                  <a:lumMod val="95000"/>
                </a:schemeClr>
              </a:solidFill>
            </a:endParaRPr>
          </a:p>
        </p:txBody>
      </p:sp>
      <p:cxnSp>
        <p:nvCxnSpPr>
          <p:cNvPr id="6" name="Straight Arrow Connector 5"/>
          <p:cNvCxnSpPr/>
          <p:nvPr/>
        </p:nvCxnSpPr>
        <p:spPr>
          <a:xfrm rot="5400000">
            <a:off x="5029597" y="3734197"/>
            <a:ext cx="2438400" cy="794"/>
          </a:xfrm>
          <a:prstGeom prst="straightConnector1">
            <a:avLst/>
          </a:prstGeom>
          <a:ln w="127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505200" y="2513806"/>
            <a:ext cx="2286000" cy="369332"/>
          </a:xfrm>
          <a:prstGeom prst="rect">
            <a:avLst/>
          </a:prstGeom>
          <a:noFill/>
        </p:spPr>
        <p:txBody>
          <a:bodyPr wrap="square" rtlCol="0">
            <a:spAutoFit/>
          </a:bodyPr>
          <a:lstStyle/>
          <a:p>
            <a:pPr algn="ctr"/>
            <a:r>
              <a:rPr lang="en-GB" dirty="0" smtClean="0">
                <a:solidFill>
                  <a:schemeClr val="bg1">
                    <a:lumMod val="95000"/>
                  </a:schemeClr>
                </a:solidFill>
              </a:rPr>
              <a:t>Trailer Connections</a:t>
            </a:r>
            <a:endParaRPr lang="en-GB" dirty="0">
              <a:solidFill>
                <a:schemeClr val="bg1">
                  <a:lumMod val="95000"/>
                </a:schemeClr>
              </a:solidFill>
            </a:endParaRPr>
          </a:p>
        </p:txBody>
      </p:sp>
      <p:cxnSp>
        <p:nvCxnSpPr>
          <p:cNvPr id="10" name="Straight Arrow Connector 9"/>
          <p:cNvCxnSpPr/>
          <p:nvPr/>
        </p:nvCxnSpPr>
        <p:spPr>
          <a:xfrm rot="5400000">
            <a:off x="3772297" y="3847703"/>
            <a:ext cx="1752600" cy="794"/>
          </a:xfrm>
          <a:prstGeom prst="straightConnector1">
            <a:avLst/>
          </a:prstGeom>
          <a:ln w="12700">
            <a:solidFill>
              <a:schemeClr val="bg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1">
                    <a:lumMod val="50000"/>
                    <a:lumOff val="50000"/>
                  </a:schemeClr>
                </a:solidFill>
              </a:rPr>
              <a:t>Compatibility – 1 x 20’</a:t>
            </a:r>
            <a:endParaRPr lang="en-GB" dirty="0">
              <a:solidFill>
                <a:schemeClr val="tx1">
                  <a:lumMod val="50000"/>
                  <a:lumOff val="50000"/>
                </a:schemeClr>
              </a:solidFill>
            </a:endParaRPr>
          </a:p>
        </p:txBody>
      </p:sp>
      <p:pic>
        <p:nvPicPr>
          <p:cNvPr id="4" name="Content Placeholder 3" descr="40' ISO Container.jpg"/>
          <p:cNvPicPr>
            <a:picLocks noGrp="1" noChangeAspect="1"/>
          </p:cNvPicPr>
          <p:nvPr>
            <p:ph idx="1"/>
          </p:nvPr>
        </p:nvPicPr>
        <p:blipFill>
          <a:blip r:embed="rId2"/>
          <a:srcRect t="-15263" b="-13737"/>
          <a:stretch>
            <a:fillRect/>
          </a:stretch>
        </p:blipFill>
        <p:spPr>
          <a:xfrm>
            <a:off x="1143000" y="1603506"/>
            <a:ext cx="6858000" cy="4568694"/>
          </a:xfrm>
          <a:ln w="3175">
            <a:solidFill>
              <a:schemeClr val="tx1"/>
            </a:solidFill>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1">
                    <a:lumMod val="50000"/>
                    <a:lumOff val="50000"/>
                  </a:schemeClr>
                </a:solidFill>
              </a:rPr>
              <a:t>Compatibility – 1 x 30’</a:t>
            </a:r>
            <a:endParaRPr lang="en-GB" dirty="0">
              <a:solidFill>
                <a:schemeClr val="tx1">
                  <a:lumMod val="50000"/>
                  <a:lumOff val="50000"/>
                </a:schemeClr>
              </a:solidFill>
            </a:endParaRPr>
          </a:p>
        </p:txBody>
      </p:sp>
      <p:pic>
        <p:nvPicPr>
          <p:cNvPr id="4" name="Content Placeholder 3" descr="40' ISO Container.jpg"/>
          <p:cNvPicPr>
            <a:picLocks noGrp="1" noChangeAspect="1"/>
          </p:cNvPicPr>
          <p:nvPr>
            <p:ph idx="1"/>
          </p:nvPr>
        </p:nvPicPr>
        <p:blipFill>
          <a:blip r:embed="rId2"/>
          <a:srcRect t="-17612" b="-16379"/>
          <a:stretch>
            <a:fillRect/>
          </a:stretch>
        </p:blipFill>
        <p:spPr>
          <a:xfrm>
            <a:off x="1143000" y="1602669"/>
            <a:ext cx="6858000" cy="4569531"/>
          </a:xfrm>
          <a:ln w="3175">
            <a:solidFill>
              <a:schemeClr val="tx1"/>
            </a:solidFill>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1">
                    <a:lumMod val="50000"/>
                    <a:lumOff val="50000"/>
                  </a:schemeClr>
                </a:solidFill>
              </a:rPr>
              <a:t>Compatibility – 1 x 40’</a:t>
            </a:r>
            <a:endParaRPr lang="en-GB" dirty="0">
              <a:solidFill>
                <a:schemeClr val="tx1">
                  <a:lumMod val="50000"/>
                  <a:lumOff val="50000"/>
                </a:schemeClr>
              </a:solidFill>
            </a:endParaRPr>
          </a:p>
        </p:txBody>
      </p:sp>
      <p:pic>
        <p:nvPicPr>
          <p:cNvPr id="4" name="Content Placeholder 3" descr="40' ISO Container.jpg"/>
          <p:cNvPicPr>
            <a:picLocks noGrp="1" noChangeAspect="1"/>
          </p:cNvPicPr>
          <p:nvPr>
            <p:ph idx="1"/>
          </p:nvPr>
        </p:nvPicPr>
        <p:blipFill>
          <a:blip r:embed="rId2"/>
          <a:srcRect t="-15263" b="-13737"/>
          <a:stretch>
            <a:fillRect/>
          </a:stretch>
        </p:blipFill>
        <p:spPr>
          <a:xfrm>
            <a:off x="1143000" y="1603561"/>
            <a:ext cx="6858000" cy="4568639"/>
          </a:xfrm>
          <a:ln w="3175">
            <a:solidFill>
              <a:schemeClr val="tx1"/>
            </a:solidFill>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1">
                    <a:lumMod val="50000"/>
                    <a:lumOff val="50000"/>
                  </a:schemeClr>
                </a:solidFill>
              </a:rPr>
              <a:t>Target Weights</a:t>
            </a:r>
            <a:endParaRPr lang="en-GB" dirty="0">
              <a:solidFill>
                <a:schemeClr val="tx1">
                  <a:lumMod val="50000"/>
                  <a:lumOff val="50000"/>
                </a:schemeClr>
              </a:solidFill>
            </a:endParaRPr>
          </a:p>
        </p:txBody>
      </p:sp>
      <p:sp>
        <p:nvSpPr>
          <p:cNvPr id="3" name="Content Placeholder 2"/>
          <p:cNvSpPr>
            <a:spLocks noGrp="1"/>
          </p:cNvSpPr>
          <p:nvPr>
            <p:ph idx="1"/>
          </p:nvPr>
        </p:nvSpPr>
        <p:spPr/>
        <p:txBody>
          <a:bodyPr>
            <a:noAutofit/>
          </a:bodyPr>
          <a:lstStyle/>
          <a:p>
            <a:r>
              <a:rPr lang="en-GB" sz="2000" dirty="0" smtClean="0"/>
              <a:t>The FCC aims to weigh approximately </a:t>
            </a:r>
            <a:r>
              <a:rPr lang="en-GB" sz="2000" b="1" dirty="0" smtClean="0"/>
              <a:t>3,500kg</a:t>
            </a:r>
            <a:r>
              <a:rPr lang="en-GB" sz="2000" dirty="0" smtClean="0"/>
              <a:t>, which is between 40-50% less than typical container chassis.</a:t>
            </a:r>
          </a:p>
          <a:p>
            <a:pPr>
              <a:buNone/>
            </a:pPr>
            <a:endParaRPr lang="en-GB" sz="2000" dirty="0" smtClean="0"/>
          </a:p>
          <a:p>
            <a:r>
              <a:rPr lang="en-GB" sz="2000" dirty="0" smtClean="0"/>
              <a:t>The target weights for the four primary modules are as follows:</a:t>
            </a:r>
          </a:p>
          <a:p>
            <a:pPr>
              <a:buNone/>
            </a:pPr>
            <a:endParaRPr lang="en-GB" sz="2000" dirty="0" smtClean="0"/>
          </a:p>
          <a:p>
            <a:pPr lvl="1">
              <a:buFont typeface="Courier New" pitchFamily="49" charset="0"/>
              <a:buChar char="o"/>
            </a:pPr>
            <a:r>
              <a:rPr lang="en-GB" sz="2000" u="sng" dirty="0" smtClean="0"/>
              <a:t>Fifth-Wheel Platform</a:t>
            </a:r>
            <a:r>
              <a:rPr lang="en-GB" sz="2000" dirty="0" smtClean="0"/>
              <a:t>	=	</a:t>
            </a:r>
            <a:r>
              <a:rPr lang="en-GB" sz="2000" dirty="0" smtClean="0">
                <a:solidFill>
                  <a:schemeClr val="bg1"/>
                </a:solidFill>
              </a:rPr>
              <a:t>0,</a:t>
            </a:r>
            <a:r>
              <a:rPr lang="en-GB" sz="2000" dirty="0" smtClean="0"/>
              <a:t>200 kg</a:t>
            </a:r>
          </a:p>
          <a:p>
            <a:pPr lvl="1">
              <a:buNone/>
            </a:pPr>
            <a:endParaRPr lang="en-GB" sz="2000" dirty="0" smtClean="0"/>
          </a:p>
          <a:p>
            <a:pPr lvl="1">
              <a:buFont typeface="Courier New" pitchFamily="49" charset="0"/>
              <a:buChar char="o"/>
            </a:pPr>
            <a:r>
              <a:rPr lang="en-GB" sz="2000" u="sng" dirty="0" smtClean="0"/>
              <a:t>Turntable Platform</a:t>
            </a:r>
            <a:r>
              <a:rPr lang="en-GB" sz="2000" dirty="0" smtClean="0"/>
              <a:t> 		=	</a:t>
            </a:r>
            <a:r>
              <a:rPr lang="en-GB" sz="2000" dirty="0" smtClean="0">
                <a:solidFill>
                  <a:schemeClr val="bg1"/>
                </a:solidFill>
              </a:rPr>
              <a:t>0,</a:t>
            </a:r>
            <a:r>
              <a:rPr lang="en-GB" sz="2000" dirty="0" smtClean="0"/>
              <a:t>250 kg</a:t>
            </a:r>
          </a:p>
          <a:p>
            <a:pPr lvl="1">
              <a:buNone/>
            </a:pPr>
            <a:endParaRPr lang="en-GB" sz="2000" dirty="0" smtClean="0"/>
          </a:p>
          <a:p>
            <a:pPr lvl="1">
              <a:buFont typeface="Courier New" pitchFamily="49" charset="0"/>
              <a:buChar char="o"/>
            </a:pPr>
            <a:r>
              <a:rPr lang="en-GB" sz="2000" u="sng" dirty="0" smtClean="0"/>
              <a:t>Trailing Bogie</a:t>
            </a:r>
            <a:r>
              <a:rPr lang="en-GB" sz="2000" dirty="0" smtClean="0"/>
              <a:t> 		=	2,750 kg</a:t>
            </a:r>
          </a:p>
          <a:p>
            <a:pPr lvl="1">
              <a:buNone/>
            </a:pPr>
            <a:endParaRPr lang="en-GB" sz="2000" dirty="0" smtClean="0"/>
          </a:p>
          <a:p>
            <a:pPr lvl="1">
              <a:buFont typeface="Courier New" pitchFamily="49" charset="0"/>
              <a:buChar char="o"/>
            </a:pPr>
            <a:r>
              <a:rPr lang="en-GB" sz="2000" u="sng" dirty="0" smtClean="0"/>
              <a:t>Drawbar Link</a:t>
            </a:r>
            <a:r>
              <a:rPr lang="en-GB" sz="2000" dirty="0" smtClean="0"/>
              <a:t> 		=	</a:t>
            </a:r>
            <a:r>
              <a:rPr lang="en-GB" sz="2000" dirty="0" smtClean="0">
                <a:solidFill>
                  <a:schemeClr val="bg1"/>
                </a:solidFill>
              </a:rPr>
              <a:t>0,</a:t>
            </a:r>
            <a:r>
              <a:rPr lang="en-GB" sz="2000" dirty="0" smtClean="0"/>
              <a:t>300 kg</a:t>
            </a:r>
          </a:p>
          <a:p>
            <a:pPr>
              <a:buNone/>
            </a:pPr>
            <a:endParaRPr lang="en-GB" sz="2000"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1">
                    <a:lumMod val="50000"/>
                    <a:lumOff val="50000"/>
                  </a:schemeClr>
                </a:solidFill>
              </a:rPr>
              <a:t>Target Costs</a:t>
            </a:r>
            <a:endParaRPr lang="en-GB" dirty="0">
              <a:solidFill>
                <a:schemeClr val="tx1">
                  <a:lumMod val="50000"/>
                  <a:lumOff val="50000"/>
                </a:schemeClr>
              </a:solidFill>
            </a:endParaRPr>
          </a:p>
        </p:txBody>
      </p:sp>
      <p:sp>
        <p:nvSpPr>
          <p:cNvPr id="3" name="Content Placeholder 2"/>
          <p:cNvSpPr>
            <a:spLocks noGrp="1"/>
          </p:cNvSpPr>
          <p:nvPr>
            <p:ph idx="1"/>
          </p:nvPr>
        </p:nvSpPr>
        <p:spPr/>
        <p:txBody>
          <a:bodyPr>
            <a:noAutofit/>
          </a:bodyPr>
          <a:lstStyle/>
          <a:p>
            <a:r>
              <a:rPr lang="en-GB" sz="2000" dirty="0" smtClean="0"/>
              <a:t>The FCC aims to cost around </a:t>
            </a:r>
            <a:r>
              <a:rPr lang="en-GB" sz="2000" b="1" dirty="0" smtClean="0"/>
              <a:t>KES 2,500,000</a:t>
            </a:r>
            <a:r>
              <a:rPr lang="en-GB" sz="2000" dirty="0" smtClean="0"/>
              <a:t>, which is 6.5% higher than the cheapest typical container chassis and 12% lower than the most expensive typical container chassis.</a:t>
            </a:r>
          </a:p>
          <a:p>
            <a:pPr>
              <a:buNone/>
            </a:pPr>
            <a:endParaRPr lang="en-GB" sz="2000" dirty="0" smtClean="0"/>
          </a:p>
          <a:p>
            <a:r>
              <a:rPr lang="en-GB" sz="2000" dirty="0" smtClean="0"/>
              <a:t>Due to the production and material limitations in East Africa, the FCC may be manufactured in Europe and delivered to East Africa as CKD kits, which will reduce shipping costs and import duty.</a:t>
            </a:r>
          </a:p>
          <a:p>
            <a:pPr>
              <a:buNone/>
            </a:pPr>
            <a:endParaRPr lang="en-GB" sz="2000" dirty="0" smtClean="0"/>
          </a:p>
          <a:p>
            <a:r>
              <a:rPr lang="en-GB" sz="2000" dirty="0" smtClean="0"/>
              <a:t>All ancillary components shall be sourced from reputable European OEMs and delivered together with the manufactured parts.</a:t>
            </a:r>
          </a:p>
          <a:p>
            <a:pPr>
              <a:buNone/>
            </a:pPr>
            <a:endParaRPr lang="en-GB" sz="2000" dirty="0" smtClean="0"/>
          </a:p>
          <a:p>
            <a:r>
              <a:rPr lang="en-GB" sz="2000" dirty="0" smtClean="0"/>
              <a:t>The FCC shall be assembled in Kenya for sale across East Africa, as well as for export to other developing markets across the world.</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1">
                    <a:lumMod val="50000"/>
                    <a:lumOff val="50000"/>
                  </a:schemeClr>
                </a:solidFill>
              </a:rPr>
              <a:t>Target Costs</a:t>
            </a:r>
            <a:endParaRPr lang="en-GB" dirty="0">
              <a:solidFill>
                <a:schemeClr val="tx1">
                  <a:lumMod val="50000"/>
                  <a:lumOff val="50000"/>
                </a:schemeClr>
              </a:solidFill>
            </a:endParaRPr>
          </a:p>
        </p:txBody>
      </p:sp>
      <p:sp>
        <p:nvSpPr>
          <p:cNvPr id="3" name="Content Placeholder 2"/>
          <p:cNvSpPr>
            <a:spLocks noGrp="1"/>
          </p:cNvSpPr>
          <p:nvPr>
            <p:ph idx="1"/>
          </p:nvPr>
        </p:nvSpPr>
        <p:spPr/>
        <p:txBody>
          <a:bodyPr>
            <a:noAutofit/>
          </a:bodyPr>
          <a:lstStyle/>
          <a:p>
            <a:r>
              <a:rPr lang="en-GB" sz="2000" dirty="0" smtClean="0"/>
              <a:t>The target final costs per unit are as follows:</a:t>
            </a:r>
          </a:p>
          <a:p>
            <a:pPr>
              <a:buNone/>
            </a:pPr>
            <a:endParaRPr lang="en-GB" sz="2000" dirty="0" smtClean="0"/>
          </a:p>
          <a:p>
            <a:pPr lvl="1"/>
            <a:r>
              <a:rPr lang="en-GB" sz="1800" dirty="0" smtClean="0"/>
              <a:t>Manufacturing &amp; Components		=  EUR 13,500  /  KES 1,485,000</a:t>
            </a:r>
          </a:p>
          <a:p>
            <a:pPr lvl="1"/>
            <a:r>
              <a:rPr lang="en-GB" sz="1800" dirty="0" smtClean="0"/>
              <a:t>Loading, Shipping, &amp; Clearing		=  EUR </a:t>
            </a:r>
            <a:r>
              <a:rPr lang="en-GB" sz="1800" dirty="0" smtClean="0">
                <a:solidFill>
                  <a:schemeClr val="bg1"/>
                </a:solidFill>
              </a:rPr>
              <a:t>0</a:t>
            </a:r>
            <a:r>
              <a:rPr lang="en-GB" sz="1800" dirty="0" smtClean="0"/>
              <a:t>1,650  /  KES </a:t>
            </a:r>
            <a:r>
              <a:rPr lang="en-GB" sz="1800" dirty="0" smtClean="0">
                <a:solidFill>
                  <a:schemeClr val="bg1"/>
                </a:solidFill>
              </a:rPr>
              <a:t>0,</a:t>
            </a:r>
            <a:r>
              <a:rPr lang="en-GB" sz="1800" dirty="0" smtClean="0"/>
              <a:t>181,500</a:t>
            </a:r>
          </a:p>
          <a:p>
            <a:pPr lvl="1"/>
            <a:r>
              <a:rPr lang="en-GB" sz="1800" dirty="0" smtClean="0"/>
              <a:t>Import Taxes, Fees, &amp; Levies		=  EUR </a:t>
            </a:r>
            <a:r>
              <a:rPr lang="en-GB" sz="1800" dirty="0" smtClean="0">
                <a:solidFill>
                  <a:schemeClr val="bg1"/>
                </a:solidFill>
              </a:rPr>
              <a:t>0</a:t>
            </a:r>
            <a:r>
              <a:rPr lang="en-GB" sz="1800" dirty="0" smtClean="0"/>
              <a:t>3,000  /  KES </a:t>
            </a:r>
            <a:r>
              <a:rPr lang="en-GB" sz="1800" dirty="0" smtClean="0">
                <a:solidFill>
                  <a:schemeClr val="bg1"/>
                </a:solidFill>
              </a:rPr>
              <a:t>0,</a:t>
            </a:r>
            <a:r>
              <a:rPr lang="en-GB" sz="1800" dirty="0" smtClean="0"/>
              <a:t>311,000</a:t>
            </a:r>
          </a:p>
          <a:p>
            <a:pPr lvl="1"/>
            <a:r>
              <a:rPr lang="en-GB" sz="1800" dirty="0" smtClean="0"/>
              <a:t>Assembly &amp; Homologation 		=  EUR </a:t>
            </a:r>
            <a:r>
              <a:rPr lang="en-GB" sz="1800" dirty="0" smtClean="0">
                <a:solidFill>
                  <a:schemeClr val="bg1"/>
                </a:solidFill>
              </a:rPr>
              <a:t>0</a:t>
            </a:r>
            <a:r>
              <a:rPr lang="en-GB" sz="1800" dirty="0" smtClean="0"/>
              <a:t>1,350  /  KES </a:t>
            </a:r>
            <a:r>
              <a:rPr lang="en-GB" sz="1800" dirty="0" smtClean="0">
                <a:solidFill>
                  <a:schemeClr val="bg1"/>
                </a:solidFill>
              </a:rPr>
              <a:t>0,</a:t>
            </a:r>
            <a:r>
              <a:rPr lang="en-GB" sz="1800" dirty="0" smtClean="0"/>
              <a:t>145,000</a:t>
            </a:r>
          </a:p>
          <a:p>
            <a:pPr lvl="1">
              <a:buFont typeface="Courier New" pitchFamily="49" charset="0"/>
              <a:buChar char="o"/>
            </a:pPr>
            <a:r>
              <a:rPr lang="en-GB" sz="1800" b="1" dirty="0" smtClean="0"/>
              <a:t>Final Costs Per Unit			=  EUR 19,500  /  KES 2,122,500</a:t>
            </a:r>
          </a:p>
          <a:p>
            <a:pPr lvl="1">
              <a:buNone/>
            </a:pPr>
            <a:endParaRPr lang="en-GB" sz="1800" dirty="0" smtClean="0"/>
          </a:p>
          <a:p>
            <a:r>
              <a:rPr lang="en-GB" sz="2000" dirty="0" smtClean="0"/>
              <a:t>The target gross profit per unit is as follows:</a:t>
            </a:r>
          </a:p>
          <a:p>
            <a:pPr>
              <a:buNone/>
            </a:pPr>
            <a:endParaRPr lang="en-GB" sz="2000" dirty="0" smtClean="0"/>
          </a:p>
          <a:p>
            <a:pPr lvl="1"/>
            <a:r>
              <a:rPr lang="en-GB" sz="1800" dirty="0" smtClean="0"/>
              <a:t>Unit Pricing (Excluding 16% VAT)	=  EUR 20,500  /  KES 2,155,000</a:t>
            </a:r>
          </a:p>
          <a:p>
            <a:pPr lvl="1"/>
            <a:r>
              <a:rPr lang="en-GB" sz="1800" dirty="0" smtClean="0"/>
              <a:t>Unit Costs (Excluding VAT Paid)		=  EUR 17,650  /  KES 1,855,000</a:t>
            </a:r>
          </a:p>
          <a:p>
            <a:pPr lvl="1">
              <a:buFont typeface="Courier New" pitchFamily="49" charset="0"/>
              <a:buChar char="o"/>
            </a:pPr>
            <a:r>
              <a:rPr lang="en-GB" sz="1800" b="1" dirty="0" smtClean="0"/>
              <a:t>Gross Profit Per Unit			=  EUR </a:t>
            </a:r>
            <a:r>
              <a:rPr lang="en-GB" sz="1800" b="1" dirty="0" smtClean="0">
                <a:solidFill>
                  <a:schemeClr val="bg1"/>
                </a:solidFill>
              </a:rPr>
              <a:t>0</a:t>
            </a:r>
            <a:r>
              <a:rPr lang="en-GB" sz="1800" b="1" dirty="0" smtClean="0"/>
              <a:t>2,850  /  KES    300,000</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1">
                    <a:lumMod val="50000"/>
                    <a:lumOff val="50000"/>
                  </a:schemeClr>
                </a:solidFill>
              </a:rPr>
              <a:t>Background</a:t>
            </a:r>
            <a:endParaRPr lang="en-GB" dirty="0">
              <a:solidFill>
                <a:schemeClr val="tx1">
                  <a:lumMod val="50000"/>
                  <a:lumOff val="50000"/>
                </a:schemeClr>
              </a:solidFill>
            </a:endParaRPr>
          </a:p>
        </p:txBody>
      </p:sp>
      <p:sp>
        <p:nvSpPr>
          <p:cNvPr id="3" name="Content Placeholder 2"/>
          <p:cNvSpPr>
            <a:spLocks noGrp="1"/>
          </p:cNvSpPr>
          <p:nvPr>
            <p:ph idx="1"/>
          </p:nvPr>
        </p:nvSpPr>
        <p:spPr/>
        <p:txBody>
          <a:bodyPr>
            <a:normAutofit/>
          </a:bodyPr>
          <a:lstStyle/>
          <a:p>
            <a:r>
              <a:rPr lang="en-GB" sz="2000" dirty="0" smtClean="0"/>
              <a:t>ISO containers operate in demanding maritime conditions and are built to be extremely robust as well as self-supporting.</a:t>
            </a:r>
          </a:p>
          <a:p>
            <a:pPr>
              <a:buNone/>
            </a:pPr>
            <a:endParaRPr lang="en-GB" sz="2000" dirty="0" smtClean="0"/>
          </a:p>
          <a:p>
            <a:r>
              <a:rPr lang="en-GB" sz="2000" dirty="0" smtClean="0"/>
              <a:t>Standard ISO containers are designed to accommodate gross weights of up to 34,000kg and stacking weights in excess of 200,000kg.</a:t>
            </a:r>
          </a:p>
          <a:p>
            <a:pPr>
              <a:buNone/>
            </a:pPr>
            <a:endParaRPr lang="en-GB" sz="2000" dirty="0" smtClean="0"/>
          </a:p>
          <a:p>
            <a:r>
              <a:rPr lang="en-GB" sz="2000" dirty="0" smtClean="0"/>
              <a:t>While ISO containers are designed to be self-supporting, typical container chassis (i.e. skeletals) are built with heavy frames to support the container loads as well as absorb the forces from the fifth-wheel and bogie.</a:t>
            </a:r>
          </a:p>
          <a:p>
            <a:pPr>
              <a:buNone/>
            </a:pPr>
            <a:endParaRPr lang="en-GB" sz="2000" dirty="0" smtClean="0"/>
          </a:p>
          <a:p>
            <a:r>
              <a:rPr lang="en-GB" sz="2000" dirty="0" smtClean="0"/>
              <a:t>By eliminating the heavy frames and transferring loads and forces through ISO corner fittings, the weight and cost of typical container chassis can be reduced considerably!</a:t>
            </a:r>
            <a:endParaRPr lang="en-GB" sz="20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1">
                    <a:lumMod val="50000"/>
                    <a:lumOff val="50000"/>
                  </a:schemeClr>
                </a:solidFill>
              </a:rPr>
              <a:t>Thank You!</a:t>
            </a:r>
            <a:endParaRPr lang="en-GB" dirty="0">
              <a:solidFill>
                <a:schemeClr val="tx1">
                  <a:lumMod val="50000"/>
                  <a:lumOff val="50000"/>
                </a:schemeClr>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98471" y="2148800"/>
            <a:ext cx="5947058" cy="3478161"/>
          </a:xfrm>
          <a:ln w="3175">
            <a:solidFill>
              <a:schemeClr val="tx1"/>
            </a:solid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1">
                    <a:lumMod val="50000"/>
                    <a:lumOff val="50000"/>
                  </a:schemeClr>
                </a:solidFill>
              </a:rPr>
              <a:t>40’ ISO Container (lifted)</a:t>
            </a:r>
            <a:endParaRPr lang="en-GB" dirty="0">
              <a:solidFill>
                <a:schemeClr val="tx1">
                  <a:lumMod val="50000"/>
                  <a:lumOff val="50000"/>
                </a:schemeClr>
              </a:solidFill>
            </a:endParaRPr>
          </a:p>
        </p:txBody>
      </p:sp>
      <p:pic>
        <p:nvPicPr>
          <p:cNvPr id="4" name="Content Placeholder 3" descr="40' ISO Container.jpg"/>
          <p:cNvPicPr>
            <a:picLocks noGrp="1" noChangeAspect="1"/>
          </p:cNvPicPr>
          <p:nvPr>
            <p:ph idx="1"/>
          </p:nvPr>
        </p:nvPicPr>
        <p:blipFill>
          <a:blip r:embed="rId2" cstate="print"/>
          <a:srcRect l="402"/>
          <a:stretch>
            <a:fillRect/>
          </a:stretch>
        </p:blipFill>
        <p:spPr>
          <a:xfrm>
            <a:off x="1143706" y="1600200"/>
            <a:ext cx="6856589" cy="4572000"/>
          </a:xfrm>
          <a:ln w="3175">
            <a:solidFill>
              <a:schemeClr val="tx1"/>
            </a:solid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1">
                    <a:lumMod val="50000"/>
                    <a:lumOff val="50000"/>
                  </a:schemeClr>
                </a:solidFill>
              </a:rPr>
              <a:t>40’ ISO Container (loaded)</a:t>
            </a:r>
            <a:endParaRPr lang="en-GB" dirty="0">
              <a:solidFill>
                <a:schemeClr val="tx1">
                  <a:lumMod val="50000"/>
                  <a:lumOff val="50000"/>
                </a:schemeClr>
              </a:solidFill>
            </a:endParaRPr>
          </a:p>
        </p:txBody>
      </p:sp>
      <p:pic>
        <p:nvPicPr>
          <p:cNvPr id="4" name="Content Placeholder 3" descr="40' ISO Container.jpg"/>
          <p:cNvPicPr>
            <a:picLocks noGrp="1" noChangeAspect="1"/>
          </p:cNvPicPr>
          <p:nvPr>
            <p:ph idx="1"/>
          </p:nvPr>
        </p:nvPicPr>
        <p:blipFill>
          <a:blip r:embed="rId2"/>
          <a:srcRect t="5100" b="6000"/>
          <a:stretch>
            <a:fillRect/>
          </a:stretch>
        </p:blipFill>
        <p:spPr>
          <a:xfrm>
            <a:off x="1143000" y="1599627"/>
            <a:ext cx="6858000" cy="4572573"/>
          </a:xfrm>
          <a:ln w="3175">
            <a:solidFill>
              <a:schemeClr val="tx1"/>
            </a:solid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1">
                    <a:lumMod val="50000"/>
                    <a:lumOff val="50000"/>
                  </a:schemeClr>
                </a:solidFill>
              </a:rPr>
              <a:t>Introduction</a:t>
            </a:r>
            <a:endParaRPr lang="en-GB" dirty="0">
              <a:solidFill>
                <a:schemeClr val="tx1">
                  <a:lumMod val="50000"/>
                  <a:lumOff val="50000"/>
                </a:schemeClr>
              </a:solidFill>
            </a:endParaRPr>
          </a:p>
        </p:txBody>
      </p:sp>
      <p:sp>
        <p:nvSpPr>
          <p:cNvPr id="3" name="Content Placeholder 2"/>
          <p:cNvSpPr>
            <a:spLocks noGrp="1"/>
          </p:cNvSpPr>
          <p:nvPr>
            <p:ph idx="1"/>
          </p:nvPr>
        </p:nvSpPr>
        <p:spPr/>
        <p:txBody>
          <a:bodyPr>
            <a:normAutofit/>
          </a:bodyPr>
          <a:lstStyle/>
          <a:p>
            <a:r>
              <a:rPr lang="en-GB" sz="2000" dirty="0" smtClean="0"/>
              <a:t>By way of a clever yet simple approach, the FCC is devoid of a heavy frame and allows transfer of loads and forces through ISO corner fittings.</a:t>
            </a:r>
          </a:p>
          <a:p>
            <a:pPr>
              <a:buNone/>
            </a:pPr>
            <a:endParaRPr lang="en-GB" sz="2000" dirty="0" smtClean="0"/>
          </a:p>
          <a:p>
            <a:r>
              <a:rPr lang="en-GB" sz="2000" dirty="0" smtClean="0"/>
              <a:t>Furthermore, the novel design of the FCC improves manoeuvrability at low speeds, stability at high speeds, and overall tyre life.</a:t>
            </a:r>
          </a:p>
          <a:p>
            <a:pPr>
              <a:buNone/>
            </a:pPr>
            <a:endParaRPr lang="en-GB" sz="2000" dirty="0" smtClean="0"/>
          </a:p>
          <a:p>
            <a:r>
              <a:rPr lang="en-GB" sz="2000" dirty="0" smtClean="0"/>
              <a:t>Unlike typical container chassis, the FCC would incorporate modern trailer technologies, for instance: electro-pneumatic braking systems, disk brakes, pneumatic suspension, and single-mounted wheels.</a:t>
            </a:r>
          </a:p>
          <a:p>
            <a:pPr>
              <a:buNone/>
            </a:pPr>
            <a:endParaRPr lang="en-GB" sz="2000" dirty="0" smtClean="0"/>
          </a:p>
          <a:p>
            <a:r>
              <a:rPr lang="en-GB" sz="2000" dirty="0" smtClean="0"/>
              <a:t>Compared to typical container chassis, which weigh between 6,000kg and 7,000kg and cost between KES 2,350,000 to KES 2,850,000, the FCC would weigh approximately 3,500kg and cost around KES 2,500,000.</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1">
                    <a:lumMod val="50000"/>
                    <a:lumOff val="50000"/>
                  </a:schemeClr>
                </a:solidFill>
              </a:rPr>
              <a:t>Typical Container Chassis</a:t>
            </a:r>
            <a:endParaRPr lang="en-GB" dirty="0">
              <a:solidFill>
                <a:schemeClr val="tx1">
                  <a:lumMod val="50000"/>
                  <a:lumOff val="50000"/>
                </a:schemeClr>
              </a:solidFill>
            </a:endParaRPr>
          </a:p>
        </p:txBody>
      </p:sp>
      <p:pic>
        <p:nvPicPr>
          <p:cNvPr id="4" name="Content Placeholder 3" descr="40' ISO Container.jpg"/>
          <p:cNvPicPr>
            <a:picLocks noGrp="1" noChangeAspect="1"/>
          </p:cNvPicPr>
          <p:nvPr>
            <p:ph idx="1"/>
          </p:nvPr>
        </p:nvPicPr>
        <p:blipFill>
          <a:blip r:embed="rId2"/>
          <a:srcRect t="4490" b="6414"/>
          <a:stretch>
            <a:fillRect/>
          </a:stretch>
        </p:blipFill>
        <p:spPr>
          <a:xfrm>
            <a:off x="1143000" y="1599899"/>
            <a:ext cx="6858000" cy="4572301"/>
          </a:xfrm>
          <a:ln w="3175">
            <a:solidFill>
              <a:schemeClr val="tx1"/>
            </a:solid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1">
                    <a:lumMod val="50000"/>
                    <a:lumOff val="50000"/>
                  </a:schemeClr>
                </a:solidFill>
              </a:rPr>
              <a:t>The </a:t>
            </a:r>
            <a:r>
              <a:rPr lang="en-GB" b="1" dirty="0" smtClean="0">
                <a:solidFill>
                  <a:schemeClr val="tx1">
                    <a:lumMod val="50000"/>
                    <a:lumOff val="50000"/>
                  </a:schemeClr>
                </a:solidFill>
              </a:rPr>
              <a:t>FCC</a:t>
            </a:r>
            <a:r>
              <a:rPr lang="en-GB" dirty="0" smtClean="0">
                <a:solidFill>
                  <a:schemeClr val="tx1">
                    <a:lumMod val="50000"/>
                    <a:lumOff val="50000"/>
                  </a:schemeClr>
                </a:solidFill>
              </a:rPr>
              <a:t> (concept)</a:t>
            </a:r>
            <a:endParaRPr lang="en-GB" dirty="0">
              <a:solidFill>
                <a:schemeClr val="tx1">
                  <a:lumMod val="50000"/>
                  <a:lumOff val="50000"/>
                </a:schemeClr>
              </a:solidFill>
            </a:endParaRPr>
          </a:p>
        </p:txBody>
      </p:sp>
      <p:pic>
        <p:nvPicPr>
          <p:cNvPr id="4" name="Content Placeholder 3" descr="40' ISO Container.jpg"/>
          <p:cNvPicPr>
            <a:picLocks noGrp="1" noChangeAspect="1"/>
          </p:cNvPicPr>
          <p:nvPr>
            <p:ph idx="1"/>
          </p:nvPr>
        </p:nvPicPr>
        <p:blipFill>
          <a:blip r:embed="rId2"/>
          <a:srcRect t="-15263" b="-13737"/>
          <a:stretch>
            <a:fillRect/>
          </a:stretch>
        </p:blipFill>
        <p:spPr>
          <a:xfrm>
            <a:off x="1143014" y="1603570"/>
            <a:ext cx="6857972" cy="4568630"/>
          </a:xfrm>
          <a:ln w="3175">
            <a:solidFill>
              <a:schemeClr val="tx1"/>
            </a:solid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1">
                    <a:lumMod val="50000"/>
                    <a:lumOff val="50000"/>
                  </a:schemeClr>
                </a:solidFill>
              </a:rPr>
              <a:t>The </a:t>
            </a:r>
            <a:r>
              <a:rPr lang="en-GB" b="1" dirty="0" smtClean="0">
                <a:solidFill>
                  <a:schemeClr val="tx1">
                    <a:lumMod val="50000"/>
                    <a:lumOff val="50000"/>
                  </a:schemeClr>
                </a:solidFill>
              </a:rPr>
              <a:t>FCC</a:t>
            </a:r>
            <a:r>
              <a:rPr lang="en-GB" dirty="0" smtClean="0">
                <a:solidFill>
                  <a:schemeClr val="tx1">
                    <a:lumMod val="50000"/>
                    <a:lumOff val="50000"/>
                  </a:schemeClr>
                </a:solidFill>
              </a:rPr>
              <a:t> (concept)</a:t>
            </a:r>
            <a:endParaRPr lang="en-GB" dirty="0">
              <a:solidFill>
                <a:schemeClr val="tx1">
                  <a:lumMod val="50000"/>
                  <a:lumOff val="50000"/>
                </a:schemeClr>
              </a:solidFill>
            </a:endParaRPr>
          </a:p>
        </p:txBody>
      </p:sp>
      <p:pic>
        <p:nvPicPr>
          <p:cNvPr id="4" name="Content Placeholder 3" descr="40' ISO Container.jpg"/>
          <p:cNvPicPr>
            <a:picLocks noGrp="1" noChangeAspect="1"/>
          </p:cNvPicPr>
          <p:nvPr>
            <p:ph idx="1"/>
          </p:nvPr>
        </p:nvPicPr>
        <p:blipFill>
          <a:blip r:embed="rId2"/>
          <a:srcRect t="-15263" b="-13737"/>
          <a:stretch>
            <a:fillRect/>
          </a:stretch>
        </p:blipFill>
        <p:spPr>
          <a:xfrm>
            <a:off x="1143014" y="1603527"/>
            <a:ext cx="6857972" cy="4568673"/>
          </a:xfrm>
          <a:ln w="3175">
            <a:solidFill>
              <a:schemeClr val="tx1"/>
            </a:solid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1">
                    <a:lumMod val="50000"/>
                    <a:lumOff val="50000"/>
                  </a:schemeClr>
                </a:solidFill>
              </a:rPr>
              <a:t>The </a:t>
            </a:r>
            <a:r>
              <a:rPr lang="en-GB" b="1" dirty="0" smtClean="0">
                <a:solidFill>
                  <a:schemeClr val="tx1">
                    <a:lumMod val="50000"/>
                    <a:lumOff val="50000"/>
                  </a:schemeClr>
                </a:solidFill>
              </a:rPr>
              <a:t>FCC</a:t>
            </a:r>
            <a:r>
              <a:rPr lang="en-GB" dirty="0" smtClean="0">
                <a:solidFill>
                  <a:schemeClr val="tx1">
                    <a:lumMod val="50000"/>
                    <a:lumOff val="50000"/>
                  </a:schemeClr>
                </a:solidFill>
              </a:rPr>
              <a:t> (concept)</a:t>
            </a:r>
            <a:endParaRPr lang="en-GB" dirty="0">
              <a:solidFill>
                <a:schemeClr val="tx1">
                  <a:lumMod val="50000"/>
                  <a:lumOff val="50000"/>
                </a:schemeClr>
              </a:solidFill>
            </a:endParaRPr>
          </a:p>
        </p:txBody>
      </p:sp>
      <p:pic>
        <p:nvPicPr>
          <p:cNvPr id="4" name="Content Placeholder 3" descr="40' ISO Container.jpg"/>
          <p:cNvPicPr>
            <a:picLocks noGrp="1" noChangeAspect="1"/>
          </p:cNvPicPr>
          <p:nvPr>
            <p:ph idx="1"/>
          </p:nvPr>
        </p:nvPicPr>
        <p:blipFill>
          <a:blip r:embed="rId2"/>
          <a:srcRect t="-15263" b="-13737"/>
          <a:stretch>
            <a:fillRect/>
          </a:stretch>
        </p:blipFill>
        <p:spPr>
          <a:xfrm>
            <a:off x="1143014" y="1600200"/>
            <a:ext cx="6857972" cy="4568673"/>
          </a:xfrm>
          <a:ln w="3175">
            <a:solidFill>
              <a:schemeClr val="tx1"/>
            </a:solid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390</TotalTime>
  <Words>648</Words>
  <Application>Microsoft Office PowerPoint</Application>
  <PresentationFormat>On-screen Show (4:3)</PresentationFormat>
  <Paragraphs>92</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The FCC</vt:lpstr>
      <vt:lpstr>Background</vt:lpstr>
      <vt:lpstr>40’ ISO Container (lifted)</vt:lpstr>
      <vt:lpstr>40’ ISO Container (loaded)</vt:lpstr>
      <vt:lpstr>Introduction</vt:lpstr>
      <vt:lpstr>Typical Container Chassis</vt:lpstr>
      <vt:lpstr>The FCC (concept)</vt:lpstr>
      <vt:lpstr>The FCC (concept)</vt:lpstr>
      <vt:lpstr>The FCC (concept)</vt:lpstr>
      <vt:lpstr>Components</vt:lpstr>
      <vt:lpstr>Components</vt:lpstr>
      <vt:lpstr>Compatibility</vt:lpstr>
      <vt:lpstr>Compatibility – Tractor</vt:lpstr>
      <vt:lpstr>Compatibility – 1 x 20’</vt:lpstr>
      <vt:lpstr>Compatibility – 1 x 30’</vt:lpstr>
      <vt:lpstr>Compatibility – 1 x 40’</vt:lpstr>
      <vt:lpstr>Target Weights</vt:lpstr>
      <vt:lpstr>Target Costs</vt:lpstr>
      <vt:lpstr>Target Costs</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FCC</dc:title>
  <dc:creator>A.K. Muthui</dc:creator>
  <cp:lastModifiedBy>Marafique Arcade</cp:lastModifiedBy>
  <cp:revision>133</cp:revision>
  <dcterms:created xsi:type="dcterms:W3CDTF">2015-05-30T09:02:43Z</dcterms:created>
  <dcterms:modified xsi:type="dcterms:W3CDTF">2017-05-23T13:46:22Z</dcterms:modified>
</cp:coreProperties>
</file>